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62" r:id="rId2"/>
    <p:sldId id="263" r:id="rId3"/>
    <p:sldId id="264" r:id="rId4"/>
    <p:sldId id="267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kael Rattenborg" initials="MR" lastIdx="3" clrIdx="0">
    <p:extLst>
      <p:ext uri="{19B8F6BF-5375-455C-9EA6-DF929625EA0E}">
        <p15:presenceInfo xmlns:p15="http://schemas.microsoft.com/office/powerpoint/2012/main" xmlns="" userId="Mikael Rattenbor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 autoAdjust="0"/>
    <p:restoredTop sz="94635" autoAdjust="0"/>
  </p:normalViewPr>
  <p:slideViewPr>
    <p:cSldViewPr snapToGrid="0" snapToObjects="1">
      <p:cViewPr varScale="1">
        <p:scale>
          <a:sx n="61" d="100"/>
          <a:sy n="61" d="100"/>
        </p:scale>
        <p:origin x="-147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3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3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commentAuthors" Target="commentAuthors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6E2E20-7819-4E0A-999B-21CEEB6B74AE}" type="datetimeFigureOut">
              <a:rPr lang="en-US" smtClean="0"/>
              <a:t>28/11/18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A13392-C423-4AF3-9248-75AEFF78A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224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9pPr>
          </a:lstStyle>
          <a:p>
            <a:pPr eaLnBrk="1" hangingPunct="1"/>
            <a:fld id="{52E05E54-7D95-4B82-A1CC-72A6C64AFB91}" type="slidenum">
              <a:rPr lang="en-US" altLang="en-US" sz="1200">
                <a:solidFill>
                  <a:prstClr val="black"/>
                </a:solidFill>
                <a:latin typeface="Arial" pitchFamily="34" charset="0"/>
              </a:rPr>
              <a:pPr eaLnBrk="1" hangingPunct="1"/>
              <a:t>1</a:t>
            </a:fld>
            <a:endParaRPr lang="en-US" altLang="en-US" sz="120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21102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4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8512590" cy="854075"/>
          </a:xfrm>
        </p:spPr>
        <p:txBody>
          <a:bodyPr/>
          <a:lstStyle>
            <a:lvl1pPr marL="166158"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32621" indent="-232621">
              <a:spcBef>
                <a:spcPts val="0"/>
              </a:spcBef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2162907" y="6705600"/>
            <a:ext cx="844062" cy="91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364798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wmo2016_powerpoint_standard_v2-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931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901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63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454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727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2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509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84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wmo2016_powerpoint_standard_v2-2.jp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617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mo2016_powerpoint_standard_v2-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16000" cy="6912000"/>
          </a:xfrm>
          <a:prstGeom prst="rect">
            <a:avLst/>
          </a:prstGeom>
        </p:spPr>
      </p:pic>
      <p:sp>
        <p:nvSpPr>
          <p:cNvPr id="6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95300" y="1472252"/>
            <a:ext cx="8686800" cy="1184366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Evaluation of non-core satellite observations </a:t>
            </a:r>
            <a:br>
              <a:rPr lang="en-US" sz="4000" dirty="0">
                <a:solidFill>
                  <a:srgbClr val="0070C0"/>
                </a:solidFill>
              </a:rPr>
            </a:br>
            <a:r>
              <a:rPr lang="en-US" sz="4000" dirty="0">
                <a:solidFill>
                  <a:srgbClr val="0070C0"/>
                </a:solidFill>
              </a:rPr>
              <a:t/>
            </a:r>
            <a:br>
              <a:rPr lang="en-US" sz="4000" dirty="0">
                <a:solidFill>
                  <a:srgbClr val="0070C0"/>
                </a:solidFill>
              </a:rPr>
            </a:br>
            <a:r>
              <a:rPr lang="en-US" sz="2200" dirty="0">
                <a:solidFill>
                  <a:srgbClr val="0070C0"/>
                </a:solidFill>
              </a:rPr>
              <a:t>ITWG recommendation for GODEX-NWP-2</a:t>
            </a:r>
            <a:r>
              <a:rPr lang="en-GB" sz="2200" dirty="0">
                <a:solidFill>
                  <a:srgbClr val="0070C0"/>
                </a:solidFill>
              </a:rPr>
              <a:t/>
            </a:r>
            <a:br>
              <a:rPr lang="en-GB" sz="2200" dirty="0">
                <a:solidFill>
                  <a:srgbClr val="0070C0"/>
                </a:solidFill>
              </a:rPr>
            </a:br>
            <a:endParaRPr lang="en-US" altLang="en-US" sz="2200" dirty="0">
              <a:solidFill>
                <a:srgbClr val="0070C0"/>
              </a:solidFill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5300" y="3417611"/>
            <a:ext cx="8610600" cy="1968137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altLang="en-US" sz="1600" i="1" dirty="0">
                <a:solidFill>
                  <a:schemeClr val="accent1"/>
                </a:solidFill>
              </a:rPr>
              <a:t>Mikael Rattenborg</a:t>
            </a:r>
          </a:p>
          <a:p>
            <a:pPr>
              <a:lnSpc>
                <a:spcPct val="90000"/>
              </a:lnSpc>
            </a:pPr>
            <a:r>
              <a:rPr lang="en-US" altLang="en-US" sz="1600" i="1" dirty="0">
                <a:solidFill>
                  <a:schemeClr val="accent1"/>
                </a:solidFill>
              </a:rPr>
              <a:t>Consultant</a:t>
            </a:r>
          </a:p>
          <a:p>
            <a:pPr>
              <a:lnSpc>
                <a:spcPct val="90000"/>
              </a:lnSpc>
            </a:pPr>
            <a:r>
              <a:rPr lang="en-US" altLang="en-US" sz="1600" i="1" dirty="0">
                <a:solidFill>
                  <a:schemeClr val="accent1"/>
                </a:solidFill>
              </a:rPr>
              <a:t>WMO Space </a:t>
            </a:r>
            <a:r>
              <a:rPr lang="en-US" altLang="en-US" sz="1600" i="1" dirty="0" err="1">
                <a:solidFill>
                  <a:schemeClr val="accent1"/>
                </a:solidFill>
              </a:rPr>
              <a:t>Programme</a:t>
            </a:r>
            <a:r>
              <a:rPr lang="en-US" altLang="en-US" sz="1600" i="1" dirty="0">
                <a:solidFill>
                  <a:schemeClr val="accent1"/>
                </a:solidFill>
              </a:rPr>
              <a:t> and CGMS secretariat</a:t>
            </a:r>
          </a:p>
          <a:p>
            <a:pPr>
              <a:lnSpc>
                <a:spcPct val="90000"/>
              </a:lnSpc>
            </a:pPr>
            <a:endParaRPr lang="en-US" altLang="en-US" sz="1600" i="1" dirty="0">
              <a:solidFill>
                <a:schemeClr val="accent1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1600" i="1" dirty="0">
                <a:solidFill>
                  <a:schemeClr val="accent1"/>
                </a:solidFill>
              </a:rPr>
              <a:t>Stephen English/ECMWF &amp; Zhang Peng/CMA</a:t>
            </a:r>
          </a:p>
          <a:p>
            <a:pPr>
              <a:lnSpc>
                <a:spcPct val="90000"/>
              </a:lnSpc>
            </a:pPr>
            <a:r>
              <a:rPr lang="en-US" altLang="en-US" sz="1600" i="1" dirty="0">
                <a:solidFill>
                  <a:schemeClr val="accent1"/>
                </a:solidFill>
              </a:rPr>
              <a:t>Co-chairs International Issues and Future Systems WG of ITWG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9D97B42A-85C7-4032-AAE5-A810435EF6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62753" y="4216586"/>
            <a:ext cx="938865" cy="90838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A30AAA5-66C7-4AE5-B997-4D2BAE08AEB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83902" y="5417241"/>
            <a:ext cx="1975405" cy="1013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603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5564F4-2FD1-4223-805B-9DD8F2A0D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Evaluation of non-core satellite observations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8000BE-C6A2-4BE7-8C4F-AB08E725CE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At the ITSC-21 in Nov 2017, the International Issues and Future Systems WG discussed how to ensure that the quality of new satellite observations are properly and timely evaluated</a:t>
            </a:r>
          </a:p>
          <a:p>
            <a:r>
              <a:rPr lang="en-US" dirty="0"/>
              <a:t>It was noted that new observations that can be considered “core” will be evaluated by all </a:t>
            </a:r>
            <a:r>
              <a:rPr lang="en-US" dirty="0" err="1"/>
              <a:t>centres</a:t>
            </a:r>
            <a:r>
              <a:rPr lang="en-US" dirty="0"/>
              <a:t> as soon as they become available.</a:t>
            </a:r>
          </a:p>
          <a:p>
            <a:r>
              <a:rPr lang="en-US" dirty="0"/>
              <a:t>However more innovative observations, or observations whose quality is uncertain, should be evaluated collaboratively by a group of </a:t>
            </a:r>
            <a:r>
              <a:rPr lang="en-US" dirty="0" err="1"/>
              <a:t>centres</a:t>
            </a:r>
            <a:r>
              <a:rPr lang="en-US" dirty="0"/>
              <a:t>, sharing the workload. Also adopt GAIA-CLIM standards for comparison.</a:t>
            </a:r>
          </a:p>
          <a:p>
            <a:r>
              <a:rPr lang="en-US" dirty="0"/>
              <a:t>This activity was suggested to be conducted in the GODEX-NWP context and therefore the following were formulated by and endorsed by the ITSC-21 plenary session:</a:t>
            </a:r>
          </a:p>
          <a:p>
            <a:pPr lvl="1"/>
            <a:r>
              <a:rPr lang="en-US" i="1" dirty="0"/>
              <a:t>IIFS21-R12 Recommendation to GODEX-NWP: For GODEX-NWP to </a:t>
            </a:r>
            <a:r>
              <a:rPr lang="en-US" i="1" dirty="0" err="1"/>
              <a:t>organise</a:t>
            </a:r>
            <a:r>
              <a:rPr lang="en-US" i="1" dirty="0"/>
              <a:t> and oversee agreed sharing of the evaluation of instruments not considered to be “core” by NWP </a:t>
            </a:r>
            <a:r>
              <a:rPr lang="en-US" i="1" dirty="0" err="1"/>
              <a:t>centres</a:t>
            </a:r>
            <a:r>
              <a:rPr lang="en-US" i="1" dirty="0"/>
              <a:t>. </a:t>
            </a:r>
          </a:p>
          <a:p>
            <a:pPr lvl="1"/>
            <a:r>
              <a:rPr lang="en-US" i="1" dirty="0"/>
              <a:t>IIFS21-A11 Action: Mikael Rattenborg to discuss with GODEX-NWP members how this initiative could be implemented (next meeting Autumn 2018).</a:t>
            </a:r>
            <a:endParaRPr lang="en-GB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8C300BD-D0FF-4967-9F2F-E2E537429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9BBC74B6-8537-4561-8624-25FC81C4E7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8089" y="5997709"/>
            <a:ext cx="741351" cy="71728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135F317-3F29-4E31-9EAE-38D63D5C33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4110" y="6004193"/>
            <a:ext cx="1398180" cy="717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853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2BAF85-31A3-4925-95F7-C8C424ED2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Evaluation of non-core satellite observations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D282FE1-50EA-4E93-A41D-67066EF5A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What constitutes “non-core” missions?</a:t>
            </a:r>
          </a:p>
          <a:p>
            <a:pPr lvl="1"/>
            <a:r>
              <a:rPr lang="x-none" dirty="0"/>
              <a:t>Prototype short lifetime non-operational / research missions (e.g. ESA Earth Explorer missions, European </a:t>
            </a:r>
            <a:r>
              <a:rPr lang="x-none" dirty="0" err="1"/>
              <a:t>EarthWatch</a:t>
            </a:r>
            <a:r>
              <a:rPr lang="x-none" dirty="0"/>
              <a:t> missions, similar efforts from NASA, CMA, etc.)</a:t>
            </a:r>
            <a:endParaRPr lang="x-none" sz="2400" dirty="0"/>
          </a:p>
          <a:p>
            <a:pPr lvl="1"/>
            <a:r>
              <a:rPr lang="x-none" dirty="0"/>
              <a:t>New operational sensors from "new players" e.g. Russian sounders, Korean geo, private sector etc.</a:t>
            </a:r>
            <a:endParaRPr lang="x-none" sz="2400" dirty="0"/>
          </a:p>
          <a:p>
            <a:pPr lvl="1"/>
            <a:r>
              <a:rPr lang="x-none" dirty="0"/>
              <a:t>New technologies / measurement types (e.g. MISR winds, ICI on EPS-SG)</a:t>
            </a:r>
            <a:endParaRPr lang="x-none" sz="2400" dirty="0"/>
          </a:p>
          <a:p>
            <a:pPr lvl="1"/>
            <a:r>
              <a:rPr lang="x-none" dirty="0"/>
              <a:t>Instruments types not traditionally used in NWP e.g. some of the Sentinels, 1 and 2 for example; or new products e.g. when ASRs first started being produced.</a:t>
            </a:r>
            <a:endParaRPr lang="x-none" sz="2400" dirty="0"/>
          </a:p>
          <a:p>
            <a:pPr lvl="1"/>
            <a:r>
              <a:rPr lang="x-none" dirty="0"/>
              <a:t>In some cases "first of a new series" e.g. FY-4A.</a:t>
            </a:r>
            <a:endParaRPr lang="x-none" sz="2400" dirty="0"/>
          </a:p>
          <a:p>
            <a:pPr lvl="1"/>
            <a:r>
              <a:rPr lang="x-none" dirty="0"/>
              <a:t>Observations that are not currently available in NRT, even though we suspect they are good data.</a:t>
            </a:r>
            <a:endParaRPr lang="x-none" sz="2400" dirty="0"/>
          </a:p>
          <a:p>
            <a:pPr lvl="1"/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D529FD6-3128-4637-BEA0-9EDDB7636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BAC78B57-B6DE-481C-A51C-1AFCEE68ED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8089" y="5997709"/>
            <a:ext cx="741351" cy="71728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40D8632B-9F2A-4BA5-BEB1-DAD2DC9971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4110" y="6004193"/>
            <a:ext cx="1398180" cy="717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467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2BAF85-31A3-4925-95F7-C8C424ED2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Evaluation of non-core satellite observations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D282FE1-50EA-4E93-A41D-67066EF5A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Possible implementation in GODEX-NWP</a:t>
            </a:r>
          </a:p>
          <a:p>
            <a:pPr lvl="1"/>
            <a:r>
              <a:rPr lang="en-GB" dirty="0"/>
              <a:t>Missions should only be considered of potential value to NWP centres</a:t>
            </a:r>
          </a:p>
          <a:p>
            <a:pPr lvl="1"/>
            <a:r>
              <a:rPr lang="en-GB" dirty="0"/>
              <a:t>New missions “appear on the radar” of GODEX-NWP based on inputs from members</a:t>
            </a:r>
          </a:p>
          <a:p>
            <a:pPr lvl="1"/>
            <a:r>
              <a:rPr lang="en-GB" dirty="0"/>
              <a:t>Missions are tentatively included in the requirements EXCEL if agreeable to group</a:t>
            </a:r>
          </a:p>
          <a:p>
            <a:pPr lvl="1"/>
            <a:r>
              <a:rPr lang="en-GB" dirty="0"/>
              <a:t>NWP centres include plans on evaluation of new missions in normal status reporting to GODEX-NWP </a:t>
            </a:r>
          </a:p>
          <a:p>
            <a:pPr lvl="1"/>
            <a:r>
              <a:rPr lang="en-GB" dirty="0"/>
              <a:t>GODEX-NWP checks evaluation coverage for new missions and assigns actions to specific NWP centres for missions where coverage is inadequate</a:t>
            </a:r>
          </a:p>
          <a:p>
            <a:r>
              <a:rPr lang="en-GB" dirty="0"/>
              <a:t>Comments?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D529FD6-3128-4637-BEA0-9EDDB7636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6A9BB4FC-5D0D-49A7-AC24-969EDA9A3D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8089" y="5997709"/>
            <a:ext cx="741351" cy="71728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B5A48F8E-2837-4E19-A7F5-9A0B3DC7F2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4110" y="6004193"/>
            <a:ext cx="1398180" cy="717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311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mo2016_powerpoint_standard_v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457200" y="232458"/>
            <a:ext cx="8229600" cy="1840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800" dirty="0">
              <a:solidFill>
                <a:srgbClr val="00009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5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7FA5DF11-0221-4C33-AEA3-FF4F55387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431236"/>
            <a:ext cx="7696200" cy="293204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/>
              <a:t>Thank you for your attention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A0172EBB-0E0C-4AE6-8A08-1E309A981F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74649" y="5420280"/>
            <a:ext cx="794791" cy="76898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886EBEED-9FC8-4122-91C9-457CEF337D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53323" y="5426764"/>
            <a:ext cx="1498967" cy="768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28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animBg="1"/>
    </p:bldLst>
  </p:timing>
</p:sld>
</file>

<file path=ppt/theme/theme1.xml><?xml version="1.0" encoding="utf-8"?>
<a:theme xmlns:a="http://schemas.openxmlformats.org/drawingml/2006/main" name="WMO_WHITE_Powerpoint_en_f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WMO_WHITE_Powerpoint_en_fr</Template>
  <TotalTime>0</TotalTime>
  <Words>476</Words>
  <Application>Microsoft Macintosh PowerPoint</Application>
  <PresentationFormat>Présentation à l'écran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WMO_WHITE_Powerpoint_en_fr</vt:lpstr>
      <vt:lpstr>Evaluation of non-core satellite observations   ITWG recommendation for GODEX-NWP-2 </vt:lpstr>
      <vt:lpstr>Evaluation of non-core satellite observations</vt:lpstr>
      <vt:lpstr>Evaluation of non-core satellite observations</vt:lpstr>
      <vt:lpstr>Evaluation of non-core satellite observations</vt:lpstr>
      <vt:lpstr>Présentation PowerPoint</vt:lpstr>
    </vt:vector>
  </TitlesOfParts>
  <Company>World Meteorological Organization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 Bojinski</dc:creator>
  <cp:lastModifiedBy>Jean-François MAHFOUF</cp:lastModifiedBy>
  <cp:revision>42</cp:revision>
  <dcterms:created xsi:type="dcterms:W3CDTF">2016-05-31T13:42:48Z</dcterms:created>
  <dcterms:modified xsi:type="dcterms:W3CDTF">2018-11-28T05:13:31Z</dcterms:modified>
</cp:coreProperties>
</file>